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14" r:id="rId1"/>
  </p:sldMasterIdLst>
  <p:notesMasterIdLst>
    <p:notesMasterId r:id="rId68"/>
  </p:notesMasterIdLst>
  <p:handoutMasterIdLst>
    <p:handoutMasterId r:id="rId6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91" r:id="rId29"/>
    <p:sldId id="290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2" r:id="rId38"/>
    <p:sldId id="293" r:id="rId39"/>
    <p:sldId id="294" r:id="rId40"/>
    <p:sldId id="295" r:id="rId41"/>
    <p:sldId id="296" r:id="rId42"/>
    <p:sldId id="298" r:id="rId43"/>
    <p:sldId id="299" r:id="rId44"/>
    <p:sldId id="300" r:id="rId45"/>
    <p:sldId id="301" r:id="rId46"/>
    <p:sldId id="297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</p:sldIdLst>
  <p:sldSz cx="9144000" cy="6858000" type="screen4x3"/>
  <p:notesSz cx="7099300" cy="10234613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71" autoAdjust="0"/>
    <p:restoredTop sz="94773" autoAdjust="0"/>
  </p:normalViewPr>
  <p:slideViewPr>
    <p:cSldViewPr>
      <p:cViewPr varScale="1">
        <p:scale>
          <a:sx n="74" d="100"/>
          <a:sy n="74" d="100"/>
        </p:scale>
        <p:origin x="123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6120"/>
    </p:cViewPr>
  </p:sorterViewPr>
  <p:notesViewPr>
    <p:cSldViewPr>
      <p:cViewPr varScale="1">
        <p:scale>
          <a:sx n="55" d="100"/>
          <a:sy n="55" d="100"/>
        </p:scale>
        <p:origin x="-1614" y="-90"/>
      </p:cViewPr>
      <p:guideLst>
        <p:guide orient="horz" pos="3224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15F6323-6784-4EB3-AA48-A2C8E04EFC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623" tIns="45812" rIns="91623" bIns="45812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F695F0-DC57-474E-AB24-718404FEC4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623" tIns="45812" rIns="91623" bIns="45812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C3DCED9D-0A3F-496F-B575-FDFF93A546DA}" type="datetimeFigureOut">
              <a:rPr lang="en-GB"/>
              <a:pPr>
                <a:defRPr/>
              </a:pPr>
              <a:t>14/11/2024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287E87-5C5D-4D93-8783-AF40663AAF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0263"/>
            <a:ext cx="3076575" cy="512762"/>
          </a:xfrm>
          <a:prstGeom prst="rect">
            <a:avLst/>
          </a:prstGeom>
        </p:spPr>
        <p:txBody>
          <a:bodyPr vert="horz" lIns="91623" tIns="45812" rIns="91623" bIns="45812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4C1D45-59E9-4BF0-BFF2-F795E8BB23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0263"/>
            <a:ext cx="3076575" cy="512762"/>
          </a:xfrm>
          <a:prstGeom prst="rect">
            <a:avLst/>
          </a:prstGeom>
        </p:spPr>
        <p:txBody>
          <a:bodyPr vert="horz" wrap="square" lIns="91623" tIns="45812" rIns="91623" bIns="45812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C5DA7607-B385-44A5-AB99-0882268FE9A9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42CD3118-DF8C-46E3-862D-42249D46075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5" tIns="49519" rIns="99035" bIns="49519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1A13DA71-38A8-4D92-B572-356E156760F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5" tIns="49519" rIns="99035" bIns="4951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4599FB00-D520-82A0-942F-FD1A31F912BF}"/>
              </a:ext>
            </a:extLst>
          </p:cNvPr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5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7" name="Rectangle 5">
            <a:extLst>
              <a:ext uri="{FF2B5EF4-FFF2-40B4-BE49-F238E27FC236}">
                <a16:creationId xmlns:a16="http://schemas.microsoft.com/office/drawing/2014/main" id="{09EFCA90-0522-4245-9BD6-5D1D8C1934D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5" tIns="49519" rIns="99035" bIns="495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318" name="Rectangle 6">
            <a:extLst>
              <a:ext uri="{FF2B5EF4-FFF2-40B4-BE49-F238E27FC236}">
                <a16:creationId xmlns:a16="http://schemas.microsoft.com/office/drawing/2014/main" id="{0AE32841-2D4D-4676-8E28-3CFB073190D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263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5" tIns="49519" rIns="99035" bIns="49519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3319" name="Rectangle 7">
            <a:extLst>
              <a:ext uri="{FF2B5EF4-FFF2-40B4-BE49-F238E27FC236}">
                <a16:creationId xmlns:a16="http://schemas.microsoft.com/office/drawing/2014/main" id="{7B30F889-1573-40E6-8064-1482338959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5" tIns="49519" rIns="99035" bIns="4951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fld id="{FC92F842-F31D-49EE-8826-B77539C951C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>
            <a:extLst>
              <a:ext uri="{FF2B5EF4-FFF2-40B4-BE49-F238E27FC236}">
                <a16:creationId xmlns:a16="http://schemas.microsoft.com/office/drawing/2014/main" id="{F500DB3B-0CD1-0BF2-6E80-6DCA9B58F9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>
            <a:extLst>
              <a:ext uri="{FF2B5EF4-FFF2-40B4-BE49-F238E27FC236}">
                <a16:creationId xmlns:a16="http://schemas.microsoft.com/office/drawing/2014/main" id="{0A203492-A4B3-3F28-D0D9-F0C25BBF8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292" name="Slide Number Placeholder 3">
            <a:extLst>
              <a:ext uri="{FF2B5EF4-FFF2-40B4-BE49-F238E27FC236}">
                <a16:creationId xmlns:a16="http://schemas.microsoft.com/office/drawing/2014/main" id="{6CF0AD17-7F28-F20F-FE03-01EAE52492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41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1788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60575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7775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4975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32175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9375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52489EA-D08A-4C1E-9386-88E9159A0992}" type="slidenum">
              <a:rPr lang="en-US" altLang="en-US" sz="1300"/>
              <a:pPr>
                <a:spcBef>
                  <a:spcPct val="0"/>
                </a:spcBef>
              </a:pPr>
              <a:t>1</a:t>
            </a:fld>
            <a:endParaRPr lang="en-US" altLang="en-US" sz="13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259DA0-F689-F3D2-0590-6C26C9853553}"/>
              </a:ext>
            </a:extLst>
          </p:cNvPr>
          <p:cNvSpPr/>
          <p:nvPr/>
        </p:nvSpPr>
        <p:spPr>
          <a:xfrm>
            <a:off x="904875" y="3648075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A02B40-906E-3329-F289-337736B58A7B}"/>
              </a:ext>
            </a:extLst>
          </p:cNvPr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CDD98-9EE1-2D68-FEF5-2CB41AB216A4}"/>
              </a:ext>
            </a:extLst>
          </p:cNvPr>
          <p:cNvSpPr/>
          <p:nvPr/>
        </p:nvSpPr>
        <p:spPr>
          <a:xfrm>
            <a:off x="904875" y="3648075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DD5E49-CEAA-1ACC-4266-C884B47DBF10}"/>
              </a:ext>
            </a:extLst>
          </p:cNvPr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27">
            <a:extLst>
              <a:ext uri="{FF2B5EF4-FFF2-40B4-BE49-F238E27FC236}">
                <a16:creationId xmlns:a16="http://schemas.microsoft.com/office/drawing/2014/main" id="{C3ADFE8B-856F-243C-D52A-B697B48410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Footer Placeholder 16">
            <a:extLst>
              <a:ext uri="{FF2B5EF4-FFF2-40B4-BE49-F238E27FC236}">
                <a16:creationId xmlns:a16="http://schemas.microsoft.com/office/drawing/2014/main" id="{777E6A79-D530-85D8-B407-2BB22D109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Slide Number Placeholder 28">
            <a:extLst>
              <a:ext uri="{FF2B5EF4-FFF2-40B4-BE49-F238E27FC236}">
                <a16:creationId xmlns:a16="http://schemas.microsoft.com/office/drawing/2014/main" id="{CDC9FD38-27AB-B232-A7C6-5921C2648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6025" y="6354763"/>
            <a:ext cx="1219200" cy="366712"/>
          </a:xfrm>
        </p:spPr>
        <p:txBody>
          <a:bodyPr/>
          <a:lstStyle>
            <a:lvl1pPr>
              <a:defRPr/>
            </a:lvl1pPr>
          </a:lstStyle>
          <a:p>
            <a:fld id="{C0744427-9B55-4BE8-B2BD-D8AEB9F5C3E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28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76784C0A-6EE7-3AE7-EA7A-23995D5EE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9C26C09D-C1D6-4D8C-D371-A7FABD13D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8B39A50B-543A-B890-F8C4-F1D6D748F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F3EC84-6898-4790-940B-AAD9BA1A307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5833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aight Connector 10">
            <a:extLst>
              <a:ext uri="{FF2B5EF4-FFF2-40B4-BE49-F238E27FC236}">
                <a16:creationId xmlns:a16="http://schemas.microsoft.com/office/drawing/2014/main" id="{DF8BF91D-2358-B1D6-1DC7-996FB4AB936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A36164B5-753F-D307-CB0F-5A0472C71D2D}"/>
              </a:ext>
            </a:extLst>
          </p:cNvPr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6" name="Straight Connector 14">
            <a:extLst>
              <a:ext uri="{FF2B5EF4-FFF2-40B4-BE49-F238E27FC236}">
                <a16:creationId xmlns:a16="http://schemas.microsoft.com/office/drawing/2014/main" id="{4632B728-5D3C-FC4F-74BA-A19C7A4BB4C0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3630612" y="3201988"/>
            <a:ext cx="5851525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D501E25-4272-0309-E63A-E821FC992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A323128-1090-4C65-8C90-DDF7F68F3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424F471-DEB9-0943-DC3B-0B812F32A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91C01F-4691-4B77-9CB3-C3E842905FD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5140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13">
            <a:extLst>
              <a:ext uri="{FF2B5EF4-FFF2-40B4-BE49-F238E27FC236}">
                <a16:creationId xmlns:a16="http://schemas.microsoft.com/office/drawing/2014/main" id="{07E62900-5BD3-7779-553E-7C5278FC5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127C26A2-BC45-A1C5-02F7-9662D79D8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C1901CA3-CE2D-82D7-F1C5-ABCED86AB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246943-57B8-4E23-B20B-6D8F3645FA6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2454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4EBE15-9703-447D-E18A-B8B4F9E43666}"/>
              </a:ext>
            </a:extLst>
          </p:cNvPr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C1E7A1-99CF-2DB7-080C-450C4B487560}"/>
              </a:ext>
            </a:extLst>
          </p:cNvPr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F0444197-E0D1-BF94-48B1-84F12E5410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3F08FCC-9C6C-6FEF-7573-460A5D4BD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3320CEB-411D-AF77-E962-FD504B70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9975" y="6354763"/>
            <a:ext cx="1520825" cy="366712"/>
          </a:xfrm>
        </p:spPr>
        <p:txBody>
          <a:bodyPr/>
          <a:lstStyle>
            <a:lvl1pPr>
              <a:defRPr/>
            </a:lvl1pPr>
          </a:lstStyle>
          <a:p>
            <a:fld id="{1F47B074-0ED0-441D-8DB4-3E6BCF3120C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50007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13">
            <a:extLst>
              <a:ext uri="{FF2B5EF4-FFF2-40B4-BE49-F238E27FC236}">
                <a16:creationId xmlns:a16="http://schemas.microsoft.com/office/drawing/2014/main" id="{8A600EC4-1194-1DA5-CD6E-CFBDA52AB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33297581-E5C2-5EC6-0C30-F96198B50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8B49A425-0A30-00C4-B021-3B883FF63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1DF64B-263E-4A21-BA0E-2153691068C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2290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>
            <a:extLst>
              <a:ext uri="{FF2B5EF4-FFF2-40B4-BE49-F238E27FC236}">
                <a16:creationId xmlns:a16="http://schemas.microsoft.com/office/drawing/2014/main" id="{60ED0BDB-945F-DA47-C31F-7A0317E21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04BBB63A-BC75-4970-A86E-31976FB5F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22">
            <a:extLst>
              <a:ext uri="{FF2B5EF4-FFF2-40B4-BE49-F238E27FC236}">
                <a16:creationId xmlns:a16="http://schemas.microsoft.com/office/drawing/2014/main" id="{2F8E91A2-190B-6E72-D64A-F9644A495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BD2EC9-1B88-477F-AC88-46252D46AC3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6130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502AFA95-134A-29B9-6F84-E2699D1A178C}"/>
              </a:ext>
            </a:extLst>
          </p:cNvPr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79C85052-C068-2B44-F39A-ABF4E7452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9F8088B-A178-20CF-ABBA-29D7331CB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AB6BA93-117A-1F09-5490-F7F0EA109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39CC58-6455-44D5-9B8F-F06090060B5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1297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10">
            <a:extLst>
              <a:ext uri="{FF2B5EF4-FFF2-40B4-BE49-F238E27FC236}">
                <a16:creationId xmlns:a16="http://schemas.microsoft.com/office/drawing/2014/main" id="{31E7015A-559D-92A8-0B3F-7D15FC9061E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F3C8E88D-FC8A-462F-E104-B82B0F2490D9}"/>
              </a:ext>
            </a:extLst>
          </p:cNvPr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AEA9EF74-C18F-5CA0-6085-E0A810441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3E842A15-387C-08FC-A77E-8E7637AA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B72F684-3DBD-817F-DA3A-606C25004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9126C5-69F6-471D-B446-2DB3A92DABD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8490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aight Connector 10">
            <a:extLst>
              <a:ext uri="{FF2B5EF4-FFF2-40B4-BE49-F238E27FC236}">
                <a16:creationId xmlns:a16="http://schemas.microsoft.com/office/drawing/2014/main" id="{F99637C5-A824-EBDC-0253-7F472B483F7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Straight Connector 11">
            <a:extLst>
              <a:ext uri="{FF2B5EF4-FFF2-40B4-BE49-F238E27FC236}">
                <a16:creationId xmlns:a16="http://schemas.microsoft.com/office/drawing/2014/main" id="{90B0E26B-966A-753B-4DA3-819DC5720897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3160712" y="3324226"/>
            <a:ext cx="6035675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41AD7432-FE31-9430-1933-91BBEFDD21F3}"/>
              </a:ext>
            </a:extLst>
          </p:cNvPr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E7784453-4F7A-7BFD-4399-88EAB37E0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DD330D5-BF27-85BB-E259-4B5556DB4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F3341902-FD05-F684-4100-CCFA66624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5ECF3D-3566-414A-A81C-0F6C7590A2A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664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10">
            <a:extLst>
              <a:ext uri="{FF2B5EF4-FFF2-40B4-BE49-F238E27FC236}">
                <a16:creationId xmlns:a16="http://schemas.microsoft.com/office/drawing/2014/main" id="{7DC8FE68-75E3-2ED7-B835-05AC7D836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DD6E84F6-9D83-75AB-33BB-2D07CC7628ED}"/>
              </a:ext>
            </a:extLst>
          </p:cNvPr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2ABA44-741B-A8FA-0894-AE034D4C3DBA}"/>
              </a:ext>
            </a:extLst>
          </p:cNvPr>
          <p:cNvSpPr/>
          <p:nvPr/>
        </p:nvSpPr>
        <p:spPr>
          <a:xfrm>
            <a:off x="457200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FBD07D97-F4D9-C47E-33C3-E5F340BC2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0BFF99C4-2F21-0005-04E3-FB1C2FC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9D422A9A-B0DA-4707-C874-4083BF866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17B6F7-D8D8-411D-9DB1-AE132C2424C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0942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>
            <a:extLst>
              <a:ext uri="{FF2B5EF4-FFF2-40B4-BE49-F238E27FC236}">
                <a16:creationId xmlns:a16="http://schemas.microsoft.com/office/drawing/2014/main" id="{68CB8C95-22A4-756D-EE00-0D260741DD1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12">
            <a:extLst>
              <a:ext uri="{FF2B5EF4-FFF2-40B4-BE49-F238E27FC236}">
                <a16:creationId xmlns:a16="http://schemas.microsoft.com/office/drawing/2014/main" id="{DA9B6CB0-0414-A46F-C48C-778C8F2CB03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82AD247F-1162-48BE-AB83-689ED62D6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87C5DF-2B94-48D2-AEDE-6C93B672F9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6ECB79B4-676E-4FEE-A99D-141ED67F8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tx2"/>
                </a:solidFill>
              </a:defRPr>
            </a:lvl1pPr>
          </a:lstStyle>
          <a:p>
            <a:fld id="{F845A792-623C-4A43-BC87-589ABEC61C32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031" name="Straight Connector 27">
            <a:extLst>
              <a:ext uri="{FF2B5EF4-FFF2-40B4-BE49-F238E27FC236}">
                <a16:creationId xmlns:a16="http://schemas.microsoft.com/office/drawing/2014/main" id="{B85DB769-41D9-4DAA-FAB5-570D9BB587E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Straight Connector 28">
            <a:extLst>
              <a:ext uri="{FF2B5EF4-FFF2-40B4-BE49-F238E27FC236}">
                <a16:creationId xmlns:a16="http://schemas.microsoft.com/office/drawing/2014/main" id="{DE5F0AD2-BAF0-6ED2-368D-064141AFC74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E6AE4CD8-9134-43AD-9BE0-79D7E2699172}"/>
              </a:ext>
            </a:extLst>
          </p:cNvPr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9" r:id="rId1"/>
    <p:sldLayoutId id="2147484285" r:id="rId2"/>
    <p:sldLayoutId id="2147484290" r:id="rId3"/>
    <p:sldLayoutId id="2147484286" r:id="rId4"/>
    <p:sldLayoutId id="2147484287" r:id="rId5"/>
    <p:sldLayoutId id="2147484291" r:id="rId6"/>
    <p:sldLayoutId id="2147484292" r:id="rId7"/>
    <p:sldLayoutId id="2147484293" r:id="rId8"/>
    <p:sldLayoutId id="2147484294" r:id="rId9"/>
    <p:sldLayoutId id="2147484288" r:id="rId10"/>
    <p:sldLayoutId id="2147484295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宋体" pitchFamily="2" charset="-122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anose="05040102010807070707" pitchFamily="18" charset="2"/>
        <a:buChar char=""/>
        <a:defRPr sz="2600" kern="1200">
          <a:solidFill>
            <a:schemeClr val="tx1"/>
          </a:solidFill>
          <a:latin typeface="+mn-lt"/>
          <a:ea typeface="+mn-ea"/>
          <a:cs typeface="华文新魏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anose="05040102010807070707" pitchFamily="18" charset="2"/>
        <a:buChar char=""/>
        <a:defRPr sz="2300" kern="1200">
          <a:solidFill>
            <a:schemeClr val="tx2"/>
          </a:solidFill>
          <a:latin typeface="+mn-lt"/>
          <a:ea typeface="+mn-ea"/>
          <a:cs typeface="华文新魏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华文新魏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anose="05000000000000000000" pitchFamily="2" charset="2"/>
        <a:buChar char=""/>
        <a:defRPr kern="1200">
          <a:solidFill>
            <a:schemeClr val="tx1"/>
          </a:solidFill>
          <a:latin typeface="+mn-lt"/>
          <a:ea typeface="+mn-ea"/>
          <a:cs typeface="华文新魏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600" kern="1200">
          <a:solidFill>
            <a:schemeClr val="tx1"/>
          </a:solidFill>
          <a:latin typeface="+mn-lt"/>
          <a:ea typeface="+mn-ea"/>
          <a:cs typeface="华文新魏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>
            <a:extLst>
              <a:ext uri="{FF2B5EF4-FFF2-40B4-BE49-F238E27FC236}">
                <a16:creationId xmlns:a16="http://schemas.microsoft.com/office/drawing/2014/main" id="{8435C827-B1D0-418C-9457-4F9FB4BE8E9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Predicate Logic</a:t>
            </a:r>
            <a:b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altLang="zh-CN" sz="2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M. Shahzad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5C3316DE-3E66-4B64-B798-21DF84C5DF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zh-CN" dirty="0">
                <a:solidFill>
                  <a:srgbClr val="320E04"/>
                </a:solidFill>
                <a:cs typeface="华文新魏"/>
              </a:rPr>
              <a:t>Taken from: Imdad </a:t>
            </a:r>
            <a:r>
              <a:rPr lang="en-US" altLang="zh-CN" dirty="0" err="1">
                <a:solidFill>
                  <a:srgbClr val="320E04"/>
                </a:solidFill>
                <a:cs typeface="华文新魏"/>
              </a:rPr>
              <a:t>ullah</a:t>
            </a:r>
            <a:endParaRPr lang="en-US" altLang="en-US" dirty="0">
              <a:ea typeface="华文新魏"/>
              <a:cs typeface="华文新魏"/>
            </a:endParaRPr>
          </a:p>
        </p:txBody>
      </p:sp>
      <p:sp>
        <p:nvSpPr>
          <p:cNvPr id="11268" name="Slide Number Placeholder 5">
            <a:extLst>
              <a:ext uri="{FF2B5EF4-FFF2-40B4-BE49-F238E27FC236}">
                <a16:creationId xmlns:a16="http://schemas.microsoft.com/office/drawing/2014/main" id="{3178C531-FE7C-0470-8B0B-ADEB866FD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  <a:ea typeface="华文新魏" panose="020B0503020204020204" pitchFamily="2" charset="-122"/>
                <a:cs typeface="华文新魏" panose="020B0503020204020204" pitchFamily="2" charset="-122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  <a:ea typeface="华文新魏" panose="020B0503020204020204" pitchFamily="2" charset="-122"/>
                <a:cs typeface="华文新魏" panose="020B0503020204020204" pitchFamily="2" charset="-122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新魏" panose="020B0503020204020204" pitchFamily="2" charset="-122"/>
                <a:cs typeface="华文新魏" panose="020B0503020204020204" pitchFamily="2" charset="-122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  <a:ea typeface="华文新魏" panose="020B0503020204020204" pitchFamily="2" charset="-122"/>
                <a:cs typeface="华文新魏" panose="020B0503020204020204" pitchFamily="2" charset="-122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华文新魏" panose="020B0503020204020204" pitchFamily="2" charset="-122"/>
                <a:cs typeface="华文新魏" panose="020B0503020204020204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华文新魏" panose="020B0503020204020204" pitchFamily="2" charset="-122"/>
                <a:cs typeface="华文新魏" panose="020B0503020204020204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华文新魏" panose="020B0503020204020204" pitchFamily="2" charset="-122"/>
                <a:cs typeface="华文新魏" panose="020B0503020204020204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华文新魏" panose="020B0503020204020204" pitchFamily="2" charset="-122"/>
                <a:cs typeface="华文新魏" panose="020B0503020204020204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华文新魏" panose="020B0503020204020204" pitchFamily="2" charset="-122"/>
                <a:cs typeface="华文新魏" panose="020B0503020204020204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6AFE72D-0FD2-43F9-B17A-F3DB4DAA3E5F}" type="slidenum">
              <a:rPr lang="en-US" altLang="zh-CN" sz="14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zh-CN" sz="14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2EE28-A430-5936-D631-DC857243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B4855-6A6E-3471-38CF-7F52A6D1BEC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D1F3C9-3292-047A-92E1-D77DE022B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10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9334F7-7583-41D3-21A4-EE40B45AE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53" y="754148"/>
            <a:ext cx="7780694" cy="53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1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F071F-A4E4-2685-394E-A69300C7B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9766F-8A98-D9DB-2E55-AF9BA8FA5A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689EEE-9D04-569D-DB33-7F1D47E0F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11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C57A57-365B-A066-A3D3-6625990EB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11" y="658890"/>
            <a:ext cx="7811177" cy="554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845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EA3B9-8C94-FA36-8813-E0FAA504E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C475A-C51C-1847-9B61-719ECE5217F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94FF0A-B094-6C57-8EE8-C8AA0CB70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12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A287F1-B7BD-8B57-A829-02EF72F3E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15" y="723665"/>
            <a:ext cx="7734970" cy="541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417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CBE93-1233-6BD4-2970-4689F2A8C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E4B58-EAE0-834E-A250-06D11D4144F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FBAA4-8F28-19D6-B7AA-817D4A31A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13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D87643-57CA-AD83-89CE-A361343CF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84" y="1074216"/>
            <a:ext cx="7757832" cy="47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08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B2C20-0676-6973-2254-48B203AAB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87ED1-B642-A828-263A-1F08B89BAA4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848240-5DC6-C870-6E38-386A710D8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14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7EA9A2-AFA6-6186-A7D9-B844177D8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46" y="830355"/>
            <a:ext cx="7712108" cy="51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55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00AA-A6D8-72AF-1E5F-C68A12D7A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9DF22-29CD-082F-EBE0-5D361107E18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C811E-CB9E-8591-2897-235B88B49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15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37199D-323B-10FE-30A6-935F5F30C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91" y="982768"/>
            <a:ext cx="7826418" cy="48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49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E0A89-D703-FBC1-8A25-58851AB3C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F1EA7-B30D-B152-6C7A-C8B067E61AE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C3EFA-F3A9-4C79-5BFB-5F801EA3B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16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CC1735-9F22-8C5C-4625-37DB53583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35" y="777010"/>
            <a:ext cx="7719729" cy="530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35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95E1A-A545-E32E-5E48-7EB28B398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91FCE-F1E9-5D96-76E7-74F1D41118E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C0B56-EAC6-AA38-191A-75A164138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17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6E1B8F-CC5E-8EB7-1315-034D757BA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46" y="868458"/>
            <a:ext cx="7712108" cy="51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808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A778C-6BBB-A3C1-6CAD-BD993270E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40A9C-9B4F-2F19-2C85-C7D83254E5A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7B58D5-A408-4B90-944D-EC2752AE0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18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BBBD34-B799-BB25-3A12-45566A16F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15" y="868458"/>
            <a:ext cx="7734970" cy="51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87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7D3AB-B911-B205-B8E3-FC5CAF5DD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B0511-7F0D-48C0-E972-DDE30491EA6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ABF39-8881-9B5A-C719-F417DBBD7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19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A82B4B-D930-8816-3353-31FCE71E5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3" y="647459"/>
            <a:ext cx="8931414" cy="55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74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F8C24-3BFD-B672-D439-5A60B9850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EF995-39A2-DB09-53F7-F224062F5DE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EA8E9-1BCA-3308-E02F-FD1F68153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2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E4CCB0-7109-9EC2-5D83-20BD11965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617" y="1497162"/>
            <a:ext cx="7216765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47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C445F-8994-B24B-FE6A-FF1E771CD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36024-E4B5-CDA9-DB57-39D091A1672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EB398-C1AD-F7F7-F7ED-D7C79599A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20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B31EB0-8114-E7BF-21B9-87611CBF1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8" y="373115"/>
            <a:ext cx="9038103" cy="611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293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6883D-2D9C-0BB3-6B96-83D4574CB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E3952-BC72-A704-1E20-F9B68EC87D4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17BF8-049A-4BAD-C092-14C090D70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21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D0E392-F74B-1692-B53D-656C8C646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6" y="826544"/>
            <a:ext cx="9083827" cy="520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273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21064-1902-C741-1115-25B4A3F9A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15BEB-1EFF-EEE3-4DA9-EFD2E59D040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A7BA6-B08B-C02E-5C0E-84495546A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22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C548EC-C455-1616-B043-55C00FC32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9" y="716045"/>
            <a:ext cx="9007621" cy="542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13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45AA3-EAD1-66C0-623A-1CE2C0539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743D5-BA46-2951-8922-695E63F63D6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20F7B-3A4C-E04A-4239-7BC688E7B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23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2BFF98-48F4-01B1-DA4D-B2CA26887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8" y="658890"/>
            <a:ext cx="9045724" cy="554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01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C3103-80A6-E33C-F01A-2475B81E9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D5AB3-41DF-59FB-ACE8-FBB834A0E75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94DE9-B1EC-1632-62F0-85CECA072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24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D4327B-E465-D825-C9CC-BBDD68998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9" y="1135181"/>
            <a:ext cx="9015241" cy="45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60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62620-7154-AA4C-5FBE-801988195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--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347B6-0D63-159A-AF47-16196EA1537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CCC84-891D-219B-1AEA-C45C51417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25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80574-5DAE-91D7-0A49-B59613353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0" y="723665"/>
            <a:ext cx="8992379" cy="541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91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6701D-D72E-2B9D-20AA-2FCD27E42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4B05A-9F6F-99F2-EBE9-9C2A288C5D2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93C9E-1EAE-9873-7841-C9496CB4A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26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B5A444-48A8-1D4D-A4B3-4521352C6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" y="811303"/>
            <a:ext cx="9000000" cy="523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16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50B3B-2B02-0285-9A93-C9BB1465D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62511-03E6-ADB9-3CA4-D337CAA2EAF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5CE2B-8FB7-00FC-5F9E-66BC885A2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27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CEB356-308D-2413-7ABF-0ACA779DA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2" y="430270"/>
            <a:ext cx="8954276" cy="59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17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69DC-A4D0-103A-B32E-01880566E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b="1" i="0" u="none" strike="noStrike" baseline="0" dirty="0">
                <a:solidFill>
                  <a:srgbClr val="9999FF"/>
                </a:solidFill>
                <a:latin typeface="STIXGeneral-Bold"/>
              </a:rPr>
              <a:t>Quantifiers with Restricted Domains</a:t>
            </a:r>
            <a:endParaRPr lang="en-US" sz="3500" dirty="0">
              <a:solidFill>
                <a:srgbClr val="9999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6CBF2-A4AF-6F56-BAD1-013681C3BC0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en-US" sz="2800" b="0" i="0" u="none" strike="noStrike" baseline="0" dirty="0">
                <a:solidFill>
                  <a:srgbClr val="241F1F"/>
                </a:solidFill>
                <a:latin typeface="STIXGeneral-Regular"/>
              </a:rPr>
              <a:t>An abbreviated notation is often used to restrict the domain of a quantifier. In this notation, a condition a variable must satisfy is included after the quantifier.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3FC85-71D8-BD9E-E626-C10158924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28</a:t>
            </a:fld>
            <a:endParaRPr lang="en-US" altLang="zh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1D0CC5-ACF8-55A8-83C6-333C29FEC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590800"/>
            <a:ext cx="7543800" cy="425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575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D9E17-112B-665D-A193-C70C22FE5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E01F3-CC5A-CB7F-D63C-A720ED6DA38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183341-313D-E43A-ABC1-0B64A3B7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29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5B803E-5CED-382C-07C4-446635AF1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42" y="2362200"/>
            <a:ext cx="886171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27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B86F-C554-2645-FD66-ED1F9347F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52824-A2E8-C614-AA46-3621550D0E2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EFE26-E94B-EF60-F375-D54E6266D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3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86D510-9CAA-30C6-11CE-54131C31B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49" y="677941"/>
            <a:ext cx="7856901" cy="550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198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6A46D-2B7D-320F-3FA9-2275F4979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19E2F-26AB-D77E-5E5D-96AFC1EDB9A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2DD47-9033-D566-7CFF-C8F64359A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30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DA6F53-2F64-19A5-69C4-183782CBF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8" y="453132"/>
            <a:ext cx="9045724" cy="595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47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62352-402E-9716-2E4F-2C9EB7B56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BC759-B5A0-D6A5-C7CD-F3E1175175F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9FD62-F09F-B37F-1AD1-7D688C534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31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808E41-9B4E-E51E-3ABC-5E09B9B05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13" y="1230439"/>
            <a:ext cx="8916173" cy="43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466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95AF5-911C-547B-3C23-3ADAE8EFA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674D7-246C-B5AB-05A6-F0E0E36D1F3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0E8D6-9BAF-7576-0B87-145E7DED4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32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87B20A-8ED0-7F9A-D29D-31C414722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13" y="868458"/>
            <a:ext cx="8916173" cy="51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136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A31E2-5E5C-A532-4B57-D765C6639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A4D6E-89E5-F6A6-41FA-33730336BF8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EAE6C0-D285-8662-CDBA-FD1121CED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33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30F636-7DB8-4FD9-090D-0CF6AABE8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2" y="925613"/>
            <a:ext cx="8954276" cy="500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417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8BBDC-7FD6-C653-013A-E5A63A7A7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AA3F3-E39F-6AA7-C627-C2633DF3E30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659AF7-9817-88AF-CE5B-2D3CD0FEC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34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F4537A-FCB4-4CD4-5E02-AB095E3FB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13" y="1211388"/>
            <a:ext cx="8916173" cy="443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40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370E4-FD6D-CEC0-88E8-9AB9129BE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CF1B0-5085-5AF9-E48E-CAB9807AC93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A074E-C529-18FF-9CB6-EB914D419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35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593620-B721-F794-5EEF-D28090255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8" y="944664"/>
            <a:ext cx="9045724" cy="49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90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B1152-373C-D293-5EBB-E27A57CF2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C1E49-495C-AB7F-14C9-39FDCAB019E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879CA-8F7B-1A49-30F8-239AD295C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36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A87CC5-BCDB-5771-5B26-853931114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2" y="281667"/>
            <a:ext cx="8939035" cy="629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322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F6CE-A99D-4E53-3F1D-BD31D9A25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7E860-9506-544C-5B74-645D6E4F83B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7ABC9-2EE1-6D65-3B60-3FF3C629D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37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B30FDB-4EF4-C9E1-23E5-8555CBF0D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96" y="1420956"/>
            <a:ext cx="8855207" cy="401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141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379B8-299A-360F-46B6-154E2BEDC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0FECD-D3A8-6C84-2F5C-C4EA2D810AF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FFF19-2B05-D0D5-A9CA-CDB33FC7B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38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1D2D6-E00A-99E0-B45F-AEA11E6B0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3" y="655079"/>
            <a:ext cx="8923793" cy="554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670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1220-AC38-03E0-1F37-C00A4BF05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BC48D-F961-B9BA-158C-54B0754AA6D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289BC-191C-509B-6367-43BEDB458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39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AE1B06-4F98-2DBD-561E-57FC5AC67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0" y="335012"/>
            <a:ext cx="8992379" cy="60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249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6EFEF-4F26-4656-D0DE-8D9339EE7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1E996-689C-8D08-22C8-132C42F6835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6E52F-4C34-3D18-BA61-3882E053F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4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F8BC6C-75D9-47C8-77D4-BC0C7BCF3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39" y="914182"/>
            <a:ext cx="7864522" cy="50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81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34658-0292-9A9F-0E5A-F87E04C33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2EAA3-0854-5EDC-8242-1C4B970E3B9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70BCF-B590-15DB-5F80-D82E7B148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40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9D16F8-119A-FC00-3892-12C077FD0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96" y="369305"/>
            <a:ext cx="8855207" cy="598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8183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30DEB-1D0A-76DA-A3C5-928C4A158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7DF17-9352-ECAD-2EDB-7F838D55EC3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Negation?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A6C29-3988-972A-D4C2-8FF5C4827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41</a:t>
            </a:fld>
            <a:endParaRPr lang="en-US" altLang="zh-C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D45C1D-B572-7208-4DFB-82DF18C63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8" y="136525"/>
            <a:ext cx="8931414" cy="2766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516433-234E-981A-3062-D1CA4AF05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28" y="3767826"/>
            <a:ext cx="8466554" cy="7620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EECDA7-9C6E-E397-22C6-B1C72DA32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73" y="4529892"/>
            <a:ext cx="6835732" cy="922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D2F2F7-1CA4-09BD-2FE7-5C85AA255B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050" y="5408739"/>
            <a:ext cx="8961897" cy="9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3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ED878-8351-D646-9F46-96C73073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0F903-9540-07B6-A36E-B72959DCC99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Please give the expression:</a:t>
            </a:r>
          </a:p>
          <a:p>
            <a:pPr lvl="1"/>
            <a:endParaRPr lang="en-US" dirty="0"/>
          </a:p>
          <a:p>
            <a:r>
              <a:rPr lang="en-US" dirty="0"/>
              <a:t>Negation?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C83F0-73E5-0996-D320-3418662FF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42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90C5AC-C4B2-1B28-1588-3745D3139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34" y="136525"/>
            <a:ext cx="8900931" cy="26062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931932-65F8-D88D-C8A9-3097253BF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048000"/>
            <a:ext cx="2385267" cy="457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D79DAC-88EF-2720-B2D6-067537ABC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011687"/>
            <a:ext cx="7978831" cy="8763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A4598A-3FF3-DC08-978B-E988347C7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808673"/>
            <a:ext cx="7026249" cy="3581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BF1B87-3AAE-4931-29F3-5EF23FB19F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852" y="5150912"/>
            <a:ext cx="6668078" cy="5029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A19A1E-B732-BEDB-78E5-C93797D1A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046" y="5700347"/>
            <a:ext cx="8215072" cy="55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2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EEBCD-8EBC-AE67-4129-9E74E94FE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61293-1C52-986B-1E67-D37E169D7ED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59147F-74FC-31A0-3C1B-F1E3A9851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43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9A2258-4870-B55F-EA70-2C6927697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2" y="300719"/>
            <a:ext cx="8954276" cy="625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5894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0007-9CC7-3EC9-11D7-3D4C7EBEA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A56A3-368F-B9FF-EB28-33495101100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C7A6C-4689-74ED-739F-9A7FD755E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44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8A6802-4D14-285D-4DEC-D7BA29314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41" y="780820"/>
            <a:ext cx="8748518" cy="529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848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34F67-028A-380D-E63A-5892DE7CE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7943F-F7B9-77A5-796F-8FF31F855C4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8D8F1-770B-9678-A34B-7BA094682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45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19E36F-68D8-00BC-AFDA-053DEE846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96" y="773200"/>
            <a:ext cx="8855207" cy="53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460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00C39-375A-9965-80C9-801357BF6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93BCC-8ABB-D6FC-5C35-7F748237552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EBB778-1F36-1323-283F-ED13279B6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46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69433F-259B-791D-BD30-4A83CBE60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13" y="643648"/>
            <a:ext cx="8916173" cy="557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0774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A76E-03B6-23DA-5EB4-38A4C9ECA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Negating Quantified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ACBE0-F04B-15C3-8CFA-3B43AF2C623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200" dirty="0"/>
              <a:t>Perform the following tasks on the statement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accent4">
                    <a:lumMod val="75000"/>
                  </a:schemeClr>
                </a:solidFill>
              </a:rPr>
              <a:t>All students in CS 410 are CS majors. </a:t>
            </a:r>
          </a:p>
          <a:p>
            <a:r>
              <a:rPr lang="en-US" sz="2200" dirty="0"/>
              <a:t>Negate it in English. Do not use the phrase “It is not the case that”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7030A0"/>
                </a:solidFill>
              </a:rPr>
              <a:t>At least one student in CS 410 is NOT a CS major</a:t>
            </a:r>
          </a:p>
          <a:p>
            <a:r>
              <a:rPr lang="en-US" sz="2200" dirty="0"/>
              <a:t>Express it using quantifiers (define appropriate predicates and </a:t>
            </a:r>
            <a:r>
              <a:rPr lang="en-US" sz="2200" dirty="0" err="1"/>
              <a:t>UoD</a:t>
            </a:r>
            <a:r>
              <a:rPr lang="en-US" sz="2200" dirty="0"/>
              <a:t>) </a:t>
            </a:r>
          </a:p>
          <a:p>
            <a:pPr marL="0" indent="0">
              <a:buNone/>
            </a:pPr>
            <a:r>
              <a:rPr lang="en-US" sz="2200" dirty="0" err="1">
                <a:solidFill>
                  <a:srgbClr val="7030A0"/>
                </a:solidFill>
              </a:rPr>
              <a:t>UoD</a:t>
            </a:r>
            <a:r>
              <a:rPr lang="en-US" sz="2200" dirty="0">
                <a:solidFill>
                  <a:srgbClr val="7030A0"/>
                </a:solidFill>
              </a:rPr>
              <a:t>: CS410 students, C(x) : x is CS major ∀x C(x) </a:t>
            </a:r>
          </a:p>
          <a:p>
            <a:r>
              <a:rPr lang="en-US" sz="2200" dirty="0"/>
              <a:t>Negate the quantified expression, with no ¬ symbol left of a quantifier </a:t>
            </a:r>
          </a:p>
          <a:p>
            <a:pPr marL="0" indent="0">
              <a:buNone/>
            </a:pPr>
            <a:r>
              <a:rPr lang="fr-FR" sz="2200" dirty="0">
                <a:solidFill>
                  <a:srgbClr val="7030A0"/>
                </a:solidFill>
              </a:rPr>
              <a:t>¬∀x C(x) ≡ ∃x ¬C(x) </a:t>
            </a:r>
          </a:p>
          <a:p>
            <a:r>
              <a:rPr lang="en-US" sz="2200" dirty="0"/>
              <a:t>Translate the negation into simple English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7030A0"/>
                </a:solidFill>
              </a:rPr>
              <a:t>There is a CS 410 student who is not CS major </a:t>
            </a:r>
            <a:endParaRPr lang="fr-FR" sz="2200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34A-B075-DE86-D022-B81EFDA1D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4802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F3B04-B5CF-36DE-A24C-C8CB43F5A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C8FDA-1420-0797-0006-7D8D7B67ED7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EDFF8-75DD-05DF-56F7-07DFB5D16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48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B7F455-C43B-AE0D-495D-88733A520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34" y="415029"/>
            <a:ext cx="8900931" cy="602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9564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A0CEB-5B0B-581F-6AB9-37BF459E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1A32F-84EF-46E4-D873-AB679525D6B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9CFD1-E0D1-C4EF-58EF-D6DFFD91E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49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0471BE-65C5-B236-ED29-4D3FDE00C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2" y="998009"/>
            <a:ext cx="8954276" cy="48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23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78F98-B8BC-CE67-2881-181EE6D6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41A51-09BC-DBD0-918C-B5E6FE40E0D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9C20E-7374-BED0-4C6A-EDE397100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5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62B767-A291-56B2-C082-1294D4C68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08" y="754148"/>
            <a:ext cx="7887383" cy="53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5353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447E8-3E4C-35BE-28D7-36F0DA0C1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791EF-FA18-C95A-42A4-4875989422D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E8301-4D32-36DD-4378-2B20AEF8E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50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080800-98C6-351C-645A-B6241732C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17" y="1219200"/>
            <a:ext cx="878756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4396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5BF5A-7595-85B2-5603-E87029068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C36DC-46AF-5477-2842-C31997DA8F6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3894A-916F-89B7-6EFE-773F633F3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51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546D86-98CB-0E5F-DB3C-1A272DEF1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909" y="1135181"/>
            <a:ext cx="6706181" cy="45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8119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6C90D-971A-8AA3-84C4-F038650FE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B3C27D5-05AF-500B-CC3A-2B9ECE4C677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62000" y="3078371"/>
            <a:ext cx="5852667" cy="253005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055A5-172D-B2B3-3732-0F25C40B9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52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FE8DBC-53E9-40F2-9DD0-9B0FB16E0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914400"/>
            <a:ext cx="8429624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7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A98AA-40C4-3215-E99C-0403DAED4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655CF-8F46-DACC-0D48-5B26571C886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276CE1-60CF-DB54-CEBB-E5FEFEAA6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53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63C45B-3643-7C95-88AB-57E1375E3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151" y="1173284"/>
            <a:ext cx="6675698" cy="451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879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D8348-D03A-3ED1-0569-F350BD53F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5061A-E425-7005-1CCD-19C35A88475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A6200-4CEE-29E5-4726-7992D0898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54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B0A350-B5C6-5CA4-1516-24A9D0F7F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340" y="1199957"/>
            <a:ext cx="6683319" cy="445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373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425C0-1D8F-8B0C-4809-8DA480919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73083-8A36-BC82-CEB0-A2C3EBD1ADF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403D6-2472-EAEB-3445-94945C4DF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55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67E7A3-A43C-75DD-F548-16AB367DA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858" y="1142802"/>
            <a:ext cx="6744284" cy="45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303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C1FF8-0D8E-5D88-0FB9-F3D4E26AE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F6C8F-4E3A-1DDE-E4A5-901CE70412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B6FFC1-00BB-34E0-2A47-F6DEBA8B6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56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978B69-285D-D737-C99E-FCA73760E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478" y="1097078"/>
            <a:ext cx="6729043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5000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E1840-971C-F2E8-42E0-6F1B67258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CBF07-22F2-D532-B6C4-40CCD75B814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17A83D-1B36-347E-9224-2DC52D7DD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57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E5AEEF-FC5D-3F5B-EF6C-AC62F4541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392" y="1036112"/>
            <a:ext cx="6645216" cy="47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458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3050C-4120-7C01-CDDE-CF74BCCB1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5C0F7-6CE4-0408-7384-AB4F17A5B40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EFCE0-FCCF-0AB7-69D6-D7477F364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58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F054C-AA9C-BB6A-B309-69CD6ECD9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237" y="1097078"/>
            <a:ext cx="6759526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101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27666-BFF4-CAFC-48BD-47830F0FE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2A687-7CD4-E0AA-A1F1-09F7C024A83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9E2D6-E02C-E6A1-F576-F11589428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59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FF78E2-7A12-98C7-FDD9-F9AC63AEC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61" y="1367611"/>
            <a:ext cx="6668078" cy="41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268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8F4E7-8ACD-A306-161B-F4147F99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448A1-85B5-B3A8-F764-A5311A3866A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F2383D-3066-73A4-EFE2-788DD71C0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6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74AF6F-C5F1-CDC6-CBDC-2EB36C40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94" y="1028492"/>
            <a:ext cx="7750212" cy="480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3945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0134E-02F6-9E97-4C3A-75A2617D1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6B145-4B62-2ECD-EBE5-35A520B8B00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536D6-7675-1E04-91A2-49A3471B0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60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7B4CFB-4A40-1460-4F45-F2E017B3A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32" y="1497162"/>
            <a:ext cx="7795936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7910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AC8AE-9EE7-ED95-B1E2-943C8F8F5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9B7C6-63B3-38D2-E089-F50F019613D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00B8C-9800-BFBF-682B-335BD596D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61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FDBFF6-3265-7DDD-626D-41AFB10E7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91" y="1062785"/>
            <a:ext cx="7826418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59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7D01-932F-6CD9-710F-C12F90117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63FC0-BD54-92D2-1C10-6FC2A59AE7D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400" dirty="0">
                <a:solidFill>
                  <a:srgbClr val="0070C0"/>
                </a:solidFill>
              </a:rPr>
              <a:t>                             Source:  https://math.stackexchange.com/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DC533-AD6C-5A1C-AF0D-03BAE1408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62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460F9E-37B0-CE60-B872-BB23E38C9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91" y="1996316"/>
            <a:ext cx="7826418" cy="28653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C5C4D6-CD7F-FAD2-D478-A53A2C84E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861684"/>
            <a:ext cx="7010400" cy="71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258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72EF1-DD3F-EC97-4AAC-66D6A5B57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EB252-91D7-3325-4221-C0834E9CBC1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sz="2000" dirty="0">
              <a:solidFill>
                <a:srgbClr val="0070C0"/>
              </a:solidFill>
            </a:endParaRPr>
          </a:p>
          <a:p>
            <a:r>
              <a:rPr lang="es-ES" dirty="0"/>
              <a:t>∀</a:t>
            </a:r>
            <a:r>
              <a:rPr lang="es-ES" dirty="0" err="1"/>
              <a:t>x∃y</a:t>
            </a:r>
            <a:r>
              <a:rPr lang="es-ES" dirty="0"/>
              <a:t> (x + y = 0)</a:t>
            </a:r>
            <a:endParaRPr lang="en-US" dirty="0"/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</a:rPr>
              <a:t>Every real number has an additive inverse</a:t>
            </a:r>
          </a:p>
          <a:p>
            <a:r>
              <a:rPr lang="es-ES" dirty="0"/>
              <a:t>∃</a:t>
            </a:r>
            <a:r>
              <a:rPr lang="es-ES" dirty="0" err="1"/>
              <a:t>x∀y</a:t>
            </a:r>
            <a:r>
              <a:rPr lang="es-ES" dirty="0"/>
              <a:t> (x + y = y)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</a:rPr>
              <a:t>There exists an additive identity</a:t>
            </a:r>
          </a:p>
          <a:p>
            <a:r>
              <a:rPr lang="en-US" dirty="0"/>
              <a:t>∀</a:t>
            </a:r>
            <a:r>
              <a:rPr lang="en-US" dirty="0" err="1"/>
              <a:t>x∃y</a:t>
            </a:r>
            <a:r>
              <a:rPr lang="en-US" dirty="0"/>
              <a:t> (x ̸= 0) → (</a:t>
            </a:r>
            <a:r>
              <a:rPr lang="en-US" dirty="0" err="1"/>
              <a:t>xy</a:t>
            </a:r>
            <a:r>
              <a:rPr lang="en-US" dirty="0"/>
              <a:t> = 1)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</a:rPr>
              <a:t>Every non-zero real number has a multiplicative inverse </a:t>
            </a:r>
          </a:p>
          <a:p>
            <a:r>
              <a:rPr lang="en-US" dirty="0"/>
              <a:t>∃</a:t>
            </a:r>
            <a:r>
              <a:rPr lang="en-US" dirty="0" err="1"/>
              <a:t>x∀y</a:t>
            </a:r>
            <a:r>
              <a:rPr lang="en-US" dirty="0"/>
              <a:t> (</a:t>
            </a:r>
            <a:r>
              <a:rPr lang="en-US" dirty="0" err="1"/>
              <a:t>xy</a:t>
            </a:r>
            <a:r>
              <a:rPr lang="en-US" dirty="0"/>
              <a:t> = y)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</a:rPr>
              <a:t>There exists a multiplicative identity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5E38B-BD3E-9321-49E4-8A0F1CB8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63</a:t>
            </a:fld>
            <a:endParaRPr lang="en-US" altLang="zh-C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329284-73B7-F8FC-3508-7DB2BEF48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9207"/>
            <a:ext cx="7757832" cy="16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3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D1652-E003-AE30-AFF5-B206EB66F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87170-45BE-14E9-719B-4E2CC86E947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F4F820-B20C-0C7E-822B-A753C9BA6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64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8543F3-6191-37A9-70B2-06DE26002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87" y="658890"/>
            <a:ext cx="7902625" cy="554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053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72EC-71A0-26FC-EFAB-2954B90C6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739AA-628C-70FB-2679-E81564B160A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E726C0-A070-F3DD-DB6C-DDB4BD916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65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726A5E-B739-497F-C5BF-0956913A4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29" y="837975"/>
            <a:ext cx="7872142" cy="518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5070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61411-2D57-4E6E-E15E-98E42B4BB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1EC92-B80A-445F-A2ED-1031FF6FE2C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508E5-E062-AA26-FE89-3D3121F8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66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C30EF7-C7DB-9A83-7241-35F779E9D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42" y="868458"/>
            <a:ext cx="7788315" cy="51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50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4884A-22EA-C1A7-9F52-E1D571AEC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17065-0489-DA10-A3C2-B473747DE0D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61776-88EA-4793-9464-CB4FA6A49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7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47FF3A-1A2A-B6AF-FD26-C41301AD1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39" y="1420956"/>
            <a:ext cx="7864522" cy="401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006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9F348-02D1-F66C-C029-11B508326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770B4-C815-9E8E-8D73-EDAFF4F8FFA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4BBDEB-ECD7-E643-180E-528A28F80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8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AF308-797A-34C8-6193-B0E9329A9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53" y="777010"/>
            <a:ext cx="7780694" cy="530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49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3ADF5-7E0C-8EC1-B853-4CB38834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0F683-81B7-17F6-4157-09C206A19E5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82C36-F313-85B4-2E22-39D8E557D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9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BF08A4-D59B-2624-FCF8-A48D51492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60" y="681752"/>
            <a:ext cx="7849280" cy="54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737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rigin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2.xml><?xml version="1.0" encoding="utf-8"?>
<a:themeOverride xmlns:a="http://schemas.openxmlformats.org/drawingml/2006/main">
  <a:clrScheme name="Origin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39995</TotalTime>
  <Words>331</Words>
  <Application>Microsoft Office PowerPoint</Application>
  <PresentationFormat>On-screen Show (4:3)</PresentationFormat>
  <Paragraphs>114</Paragraphs>
  <Slides>66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80" baseType="lpstr">
      <vt:lpstr>Arial</vt:lpstr>
      <vt:lpstr>宋体</vt:lpstr>
      <vt:lpstr>Bookman Old Style</vt:lpstr>
      <vt:lpstr>Gill Sans MT</vt:lpstr>
      <vt:lpstr>华文新魏</vt:lpstr>
      <vt:lpstr>Wingdings 3</vt:lpstr>
      <vt:lpstr>Wingdings</vt:lpstr>
      <vt:lpstr>华文中宋</vt:lpstr>
      <vt:lpstr>Verdana</vt:lpstr>
      <vt:lpstr>Wingdings 2</vt:lpstr>
      <vt:lpstr>SimHei</vt:lpstr>
      <vt:lpstr>Lucida Sans Unicode</vt:lpstr>
      <vt:lpstr>Calibri</vt:lpstr>
      <vt:lpstr>Origin</vt:lpstr>
      <vt:lpstr>Predicate Logic M. Shahzad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--</vt:lpstr>
      <vt:lpstr>PowerPoint Presentation</vt:lpstr>
      <vt:lpstr>PowerPoint Presentation</vt:lpstr>
      <vt:lpstr>Quantifiers with Restricted Domains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Negating Quantified Expressions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Department of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CSRU 2200 Data Structure: Introduction</dc:title>
  <dc:creator>Yu Gu</dc:creator>
  <cp:lastModifiedBy>HP</cp:lastModifiedBy>
  <cp:revision>554</cp:revision>
  <cp:lastPrinted>2014-04-17T04:52:23Z</cp:lastPrinted>
  <dcterms:created xsi:type="dcterms:W3CDTF">2007-09-05T02:08:13Z</dcterms:created>
  <dcterms:modified xsi:type="dcterms:W3CDTF">2024-12-05T03:06:13Z</dcterms:modified>
</cp:coreProperties>
</file>